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62" r:id="rId4"/>
    <p:sldId id="264" r:id="rId5"/>
    <p:sldId id="263" r:id="rId6"/>
    <p:sldId id="258" r:id="rId7"/>
    <p:sldId id="266" r:id="rId8"/>
    <p:sldId id="261" r:id="rId9"/>
    <p:sldId id="259" r:id="rId10"/>
    <p:sldId id="260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74118D-5C37-46D0-8FF3-38925AA5AB6F}" type="datetimeFigureOut">
              <a:rPr lang="en-US" smtClean="0"/>
              <a:pPr/>
              <a:t>4/5/2011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9ADA26-86BE-4714-A7E9-9B468A189FE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4118D-5C37-46D0-8FF3-38925AA5AB6F}" type="datetimeFigureOut">
              <a:rPr lang="en-US" smtClean="0"/>
              <a:pPr/>
              <a:t>4/5/2011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ADA26-86BE-4714-A7E9-9B468A189FE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4118D-5C37-46D0-8FF3-38925AA5AB6F}" type="datetimeFigureOut">
              <a:rPr lang="en-US" smtClean="0"/>
              <a:pPr/>
              <a:t>4/5/2011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ADA26-86BE-4714-A7E9-9B468A189FE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4118D-5C37-46D0-8FF3-38925AA5AB6F}" type="datetimeFigureOut">
              <a:rPr lang="en-US" smtClean="0"/>
              <a:pPr/>
              <a:t>4/5/2011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ADA26-86BE-4714-A7E9-9B468A189F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4118D-5C37-46D0-8FF3-38925AA5AB6F}" type="datetimeFigureOut">
              <a:rPr lang="en-US" smtClean="0"/>
              <a:pPr/>
              <a:t>4/5/2011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ADA26-86BE-4714-A7E9-9B468A189F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4118D-5C37-46D0-8FF3-38925AA5AB6F}" type="datetimeFigureOut">
              <a:rPr lang="en-US" smtClean="0"/>
              <a:pPr/>
              <a:t>4/5/2011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ADA26-86BE-4714-A7E9-9B468A189F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4118D-5C37-46D0-8FF3-38925AA5AB6F}" type="datetimeFigureOut">
              <a:rPr lang="en-US" smtClean="0"/>
              <a:pPr/>
              <a:t>4/5/2011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ADA26-86BE-4714-A7E9-9B468A189FE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4118D-5C37-46D0-8FF3-38925AA5AB6F}" type="datetimeFigureOut">
              <a:rPr lang="en-US" smtClean="0"/>
              <a:pPr/>
              <a:t>4/5/2011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ADA26-86BE-4714-A7E9-9B468A189F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4118D-5C37-46D0-8FF3-38925AA5AB6F}" type="datetimeFigureOut">
              <a:rPr lang="en-US" smtClean="0"/>
              <a:pPr/>
              <a:t>4/5/2011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ADA26-86BE-4714-A7E9-9B468A189FE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174118D-5C37-46D0-8FF3-38925AA5AB6F}" type="datetimeFigureOut">
              <a:rPr lang="en-US" smtClean="0"/>
              <a:pPr/>
              <a:t>4/5/2011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9ADA26-86BE-4714-A7E9-9B468A189FE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74118D-5C37-46D0-8FF3-38925AA5AB6F}" type="datetimeFigureOut">
              <a:rPr lang="en-US" smtClean="0"/>
              <a:pPr/>
              <a:t>4/5/2011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9ADA26-86BE-4714-A7E9-9B468A189F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174118D-5C37-46D0-8FF3-38925AA5AB6F}" type="datetimeFigureOut">
              <a:rPr lang="en-US" smtClean="0"/>
              <a:pPr/>
              <a:t>4/5/2011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9ADA26-86BE-4714-A7E9-9B468A189FE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Morgan Re-3</a:t>
            </a:r>
            <a:br>
              <a:rPr lang="en-US" dirty="0" smtClean="0"/>
            </a:br>
            <a:r>
              <a:rPr lang="en-US" dirty="0" smtClean="0"/>
              <a:t>Newcomer Program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Migrant Education Newcomer Academy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placement criteria </a:t>
            </a:r>
          </a:p>
          <a:p>
            <a:r>
              <a:rPr lang="en-US" dirty="0" smtClean="0"/>
              <a:t>Select assessments</a:t>
            </a:r>
          </a:p>
          <a:p>
            <a:r>
              <a:rPr lang="en-US" dirty="0" smtClean="0"/>
              <a:t>Determine transition criteria and strategies</a:t>
            </a:r>
          </a:p>
          <a:p>
            <a:r>
              <a:rPr lang="en-US" dirty="0" smtClean="0"/>
              <a:t>Determine support services such as translation services</a:t>
            </a:r>
          </a:p>
          <a:p>
            <a:r>
              <a:rPr lang="en-US" dirty="0" smtClean="0"/>
              <a:t>Establish parent/family connections</a:t>
            </a:r>
          </a:p>
          <a:p>
            <a:r>
              <a:rPr lang="en-US" dirty="0" smtClean="0"/>
              <a:t>Provide professional development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Planning…. to be determined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Establishing a newcomer program is a very complicated process</a:t>
            </a:r>
          </a:p>
          <a:p>
            <a:r>
              <a:rPr lang="en-US" dirty="0" smtClean="0"/>
              <a:t>Requires flexible planning and strong leadership (Mark Rangel as Director)</a:t>
            </a:r>
          </a:p>
          <a:p>
            <a:r>
              <a:rPr lang="en-US" dirty="0" smtClean="0"/>
              <a:t>Will involve a great deal of collaboration and problem solving in the context of a </a:t>
            </a:r>
            <a:r>
              <a:rPr lang="en-US" smtClean="0"/>
              <a:t>budget crisis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Newcomer students are recent immigrants who have little or no English proficiency and who may have had limited formal education in their native countries.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newcomer?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Serve FMMS and FMHS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Provide supplemental instruction to support successful transitions</a:t>
            </a:r>
          </a:p>
          <a:p>
            <a:pPr lvl="1"/>
            <a:r>
              <a:rPr lang="en-US" dirty="0" smtClean="0"/>
              <a:t>Intense language development</a:t>
            </a:r>
          </a:p>
          <a:p>
            <a:pPr lvl="1"/>
            <a:r>
              <a:rPr lang="en-US" dirty="0" smtClean="0"/>
              <a:t>Academic skill development</a:t>
            </a:r>
          </a:p>
          <a:p>
            <a:pPr lvl="1"/>
            <a:r>
              <a:rPr lang="en-US" dirty="0" smtClean="0"/>
              <a:t>Social/cultural readiness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Basic Description of the Newcomer Program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Provide “intake” process</a:t>
            </a:r>
          </a:p>
          <a:p>
            <a:r>
              <a:rPr lang="en-US" dirty="0" smtClean="0"/>
              <a:t>Assess individual student needs</a:t>
            </a:r>
          </a:p>
          <a:p>
            <a:r>
              <a:rPr lang="en-US" dirty="0" smtClean="0"/>
              <a:t>Provide direct instructional </a:t>
            </a:r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Migrant Literacy Net</a:t>
            </a:r>
          </a:p>
          <a:p>
            <a:pPr lvl="1"/>
            <a:r>
              <a:rPr lang="en-US" dirty="0" smtClean="0"/>
              <a:t>Edge Curriculum</a:t>
            </a:r>
            <a:endParaRPr lang="en-US" dirty="0" smtClean="0"/>
          </a:p>
          <a:p>
            <a:r>
              <a:rPr lang="en-US" dirty="0" smtClean="0"/>
              <a:t>Facilitate transitions</a:t>
            </a:r>
          </a:p>
          <a:p>
            <a:pPr lvl="1"/>
            <a:r>
              <a:rPr lang="en-US" dirty="0" smtClean="0"/>
              <a:t>Develop a graduation pathway and ICAP</a:t>
            </a:r>
          </a:p>
          <a:p>
            <a:pPr lvl="2"/>
            <a:r>
              <a:rPr lang="en-US" dirty="0" smtClean="0"/>
              <a:t>Based on time available and student skill level</a:t>
            </a:r>
          </a:p>
          <a:p>
            <a:pPr lvl="1"/>
            <a:r>
              <a:rPr lang="en-US" dirty="0" smtClean="0"/>
              <a:t>Establish criteria for transition into FMMS or FMHS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dirty="0" smtClean="0"/>
              <a:t>Basic functions of newcomer program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Age of student</a:t>
            </a:r>
          </a:p>
          <a:p>
            <a:r>
              <a:rPr lang="en-US" dirty="0" smtClean="0"/>
              <a:t>Number of credits previously earned</a:t>
            </a:r>
          </a:p>
          <a:p>
            <a:r>
              <a:rPr lang="en-US" dirty="0" smtClean="0"/>
              <a:t>Academic skill level</a:t>
            </a:r>
          </a:p>
          <a:p>
            <a:r>
              <a:rPr lang="en-US" dirty="0" smtClean="0"/>
              <a:t>Language </a:t>
            </a:r>
            <a:r>
              <a:rPr lang="en-US" dirty="0" smtClean="0"/>
              <a:t>proficiency</a:t>
            </a:r>
          </a:p>
          <a:p>
            <a:endParaRPr lang="en-US" dirty="0" smtClean="0"/>
          </a:p>
          <a:p>
            <a:r>
              <a:rPr lang="en-US" dirty="0" smtClean="0"/>
              <a:t>Recommendation from ELL teacher and school counselor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criteria used to determine pathway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Recent demographic changes</a:t>
            </a:r>
          </a:p>
          <a:p>
            <a:pPr lvl="1"/>
            <a:r>
              <a:rPr lang="en-US" dirty="0" smtClean="0"/>
              <a:t>ELLs</a:t>
            </a:r>
          </a:p>
          <a:p>
            <a:pPr lvl="2"/>
            <a:r>
              <a:rPr lang="en-US" dirty="0" smtClean="0"/>
              <a:t>30% of secondary students are ELLs (NEP and LEP)</a:t>
            </a:r>
          </a:p>
          <a:p>
            <a:pPr lvl="3"/>
            <a:r>
              <a:rPr lang="en-US" dirty="0" smtClean="0"/>
              <a:t>Pressure on existing ESL service delivery</a:t>
            </a:r>
          </a:p>
          <a:p>
            <a:pPr lvl="3"/>
            <a:r>
              <a:rPr lang="en-US" dirty="0" smtClean="0"/>
              <a:t>Newcomer language development needs are distinct</a:t>
            </a:r>
          </a:p>
          <a:p>
            <a:pPr lvl="3">
              <a:buNone/>
            </a:pPr>
            <a:endParaRPr lang="en-US" dirty="0" smtClean="0"/>
          </a:p>
          <a:p>
            <a:pPr lvl="1"/>
            <a:r>
              <a:rPr lang="en-US" dirty="0" smtClean="0"/>
              <a:t>Refugee students—recent increase</a:t>
            </a:r>
          </a:p>
          <a:p>
            <a:pPr lvl="2"/>
            <a:r>
              <a:rPr lang="en-US" dirty="0" smtClean="0"/>
              <a:t>Pressure on entire instructional system—skill levels extremely diverse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Migrant students—funding source </a:t>
            </a:r>
          </a:p>
          <a:p>
            <a:pPr lvl="2"/>
            <a:r>
              <a:rPr lang="en-US" dirty="0" smtClean="0"/>
              <a:t>Serving 230 migrant students District-wide</a:t>
            </a:r>
          </a:p>
          <a:p>
            <a:pPr lvl="2"/>
            <a:r>
              <a:rPr lang="en-US" dirty="0" smtClean="0"/>
              <a:t>45% at Middle School and High School levels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we need a newcomer program?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District designated as Priority Graduation district</a:t>
            </a:r>
          </a:p>
          <a:p>
            <a:r>
              <a:rPr lang="en-US" dirty="0" smtClean="0"/>
              <a:t>Need alternatives for non-traditional students</a:t>
            </a:r>
          </a:p>
          <a:p>
            <a:pPr lvl="1"/>
            <a:r>
              <a:rPr lang="en-US" dirty="0" smtClean="0"/>
              <a:t>Over-age, under-credited students </a:t>
            </a:r>
          </a:p>
          <a:p>
            <a:r>
              <a:rPr lang="en-US" dirty="0" smtClean="0"/>
              <a:t>Would allow FMHS to focus on instructional rigor—less required attention to differentiation and “catch up” strategies when the “clock is ticking”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we need a newcomer program?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a bridge between newcomer needs and existing language support system</a:t>
            </a:r>
          </a:p>
          <a:p>
            <a:r>
              <a:rPr lang="en-US" dirty="0" smtClean="0"/>
              <a:t>Develop English language skills</a:t>
            </a:r>
          </a:p>
          <a:p>
            <a:r>
              <a:rPr lang="en-US" dirty="0" smtClean="0"/>
              <a:t>Help newcomers acculturate to U. S. schools</a:t>
            </a:r>
          </a:p>
          <a:p>
            <a:r>
              <a:rPr lang="en-US" dirty="0" smtClean="0"/>
              <a:t>Make newcomers aware of educational expectations and opportunities</a:t>
            </a:r>
          </a:p>
          <a:p>
            <a:r>
              <a:rPr lang="en-US" dirty="0" smtClean="0"/>
              <a:t>Create connections to existing community resources</a:t>
            </a:r>
          </a:p>
          <a:p>
            <a:pPr lvl="1"/>
            <a:r>
              <a:rPr lang="en-US" dirty="0" smtClean="0"/>
              <a:t>OneMorgan County, Parent/Community Involvement Committee, Jewish Family Center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program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Must match student needs with District resources</a:t>
            </a:r>
          </a:p>
          <a:p>
            <a:pPr lvl="1"/>
            <a:r>
              <a:rPr lang="en-US" dirty="0" smtClean="0"/>
              <a:t>Use of migrant funds</a:t>
            </a:r>
          </a:p>
          <a:p>
            <a:pPr lvl="1"/>
            <a:r>
              <a:rPr lang="en-US" dirty="0" smtClean="0"/>
              <a:t>Potential for other grants</a:t>
            </a:r>
          </a:p>
          <a:p>
            <a:r>
              <a:rPr lang="en-US" dirty="0" smtClean="0"/>
              <a:t>Determine full or half day programming</a:t>
            </a:r>
          </a:p>
          <a:p>
            <a:r>
              <a:rPr lang="en-US" dirty="0" smtClean="0"/>
              <a:t>Determine site</a:t>
            </a:r>
          </a:p>
          <a:p>
            <a:r>
              <a:rPr lang="en-US" dirty="0" smtClean="0"/>
              <a:t>Create course offerings</a:t>
            </a:r>
          </a:p>
          <a:p>
            <a:r>
              <a:rPr lang="en-US" dirty="0" smtClean="0"/>
              <a:t>Secure curriculum materials and tools</a:t>
            </a:r>
          </a:p>
          <a:p>
            <a:r>
              <a:rPr lang="en-US" dirty="0" smtClean="0"/>
              <a:t>Provide extended time for learning</a:t>
            </a:r>
          </a:p>
          <a:p>
            <a:pPr lvl="1"/>
            <a:r>
              <a:rPr lang="en-US" dirty="0" smtClean="0"/>
              <a:t>Integration within regular school, extracurricular activities, etc.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Design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</TotalTime>
  <Words>411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Morgan Re-3 Newcomer Program Overview</vt:lpstr>
      <vt:lpstr>What is a newcomer?</vt:lpstr>
      <vt:lpstr>Basic Description of the Newcomer Program</vt:lpstr>
      <vt:lpstr>Basic functions of newcomer program</vt:lpstr>
      <vt:lpstr>Four criteria used to determine pathway</vt:lpstr>
      <vt:lpstr>Do we need a newcomer program?</vt:lpstr>
      <vt:lpstr>Do we need a newcomer program?</vt:lpstr>
      <vt:lpstr>Goals of the program</vt:lpstr>
      <vt:lpstr>Program Design</vt:lpstr>
      <vt:lpstr>Planning…. to be determined</vt:lpstr>
      <vt:lpstr>Conclusion</vt:lpstr>
    </vt:vector>
  </TitlesOfParts>
  <Company>Morgan County Schools Re-3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Morgan Re-3 Newcomer Program Overview</dc:title>
  <dc:creator>MCSD</dc:creator>
  <cp:lastModifiedBy>MCSD</cp:lastModifiedBy>
  <cp:revision>13</cp:revision>
  <dcterms:created xsi:type="dcterms:W3CDTF">2011-04-04T21:38:54Z</dcterms:created>
  <dcterms:modified xsi:type="dcterms:W3CDTF">2011-04-05T19:27:52Z</dcterms:modified>
</cp:coreProperties>
</file>